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3" r:id="rId2"/>
    <p:sldId id="1044" r:id="rId3"/>
    <p:sldId id="1045" r:id="rId4"/>
    <p:sldId id="1046" r:id="rId5"/>
    <p:sldId id="1047" r:id="rId6"/>
    <p:sldId id="104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442A2-EC4A-45C6-AED4-A6C611425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640255-C355-481B-A44D-CD56C45A4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9BAED-0699-4A82-8143-6602D3F4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9C093E-0E15-4237-A0AE-E4F2F35E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4479C1-D6BE-49D8-A14F-F103FB1B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FD888-AD60-411B-B199-CC166688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37473B-6D67-4561-A35D-647536B2D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9EB5F6-87C0-4AC9-9D18-DA946E4E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E2E94-0399-4869-AEEE-1E6BFDCD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47AFDA-E0CA-4792-B901-DEFA3677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6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73BC7F-D48C-4B6E-9AB6-059DAD164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3085B6-8B59-4F78-AE65-0C87F951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750CD-F604-488D-BE5A-F1D6FD8E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776C79-64DB-479C-A16C-2F0F7CE5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DB0887-F89F-49E6-BDD3-B5B2B525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8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4E8E21-F42E-41A5-8CC1-C18DF41F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C91B7E-9278-4632-8011-BECF8017E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7A6B7-C9DE-4952-9851-05940B82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B387B-2546-4880-94CB-23B2AA70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EB3630-98FC-46E7-97A9-C8E7A4D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6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F1E9F-6DF2-42E0-896C-556113401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FFDD7D-CA58-4138-8FDB-F8704336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870144-6221-453B-B7CE-7CE605F6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35C78-6B65-4909-9258-8967C36A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39C57-0C01-4E82-9D80-97AE7EA7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5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10454-4441-47D2-98AF-0C9E6862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66D64-0FD9-4B25-B001-2102404D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2FCEDA-E691-4931-AD5B-6061B2822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608D62-2B7C-41D2-96B9-A74DE7406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09A780-64B5-4D10-94F0-F116B983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43C8C2-907E-4850-AEF0-C472A657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7C213-4168-43EB-B039-F07D68A1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0F40AA-8CBA-4CD9-8079-5DFAE4429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55FA20-B5F7-4E32-9662-F4A5A5AF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4A3D41-CBF0-4B16-886D-F97EA8BD6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E16EEC-0820-4053-9EE1-347CE524C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BFDB27-B1D1-4922-B160-CED9C451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AD7B24-CEBF-4B32-9193-091013D7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25012D-8F3D-47CA-AF5B-43E2E507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9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D1E87-1AF7-486D-9147-6727E46C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62E084-E1D6-4E3A-9E70-414A4EB1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BEF80E-8DE7-4337-B65F-E0296E55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BDC5CD-6A04-483E-8519-CA859C30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4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C8DE43-68DE-4B2D-9038-B468C636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394C67-48D8-425F-9D13-0F7844F2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0B4832-8CB5-43A7-83D9-C69DA75A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93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44162-B96D-411A-9505-BF756969F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8DD4E8-A6B8-4804-B08F-DE45753CC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21563F-DACB-4F14-9F1B-B17581FF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412C15-3EEE-4383-B415-48209F6A4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C90E3D-6251-4E1D-BCBA-670AA9BA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F6D937-CF3A-482F-8A36-0621D962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5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ED3A1-D957-4555-9C45-8490F2C7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17C9FE-F3B9-4856-9887-5409984E3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61C72-D6D0-4083-84A2-B13FE5DBC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EDFC8E-F94B-4DB8-A26E-DD914D2E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9FE271-0305-4BFB-80B8-151FA1E5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2C8F0B-CFAF-4F95-82E9-379E31D2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5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87D6088-D1BC-420C-BE7C-7D6F4CDD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884617-6914-4E03-8F0A-745D79A0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E9F80-3190-44C8-9B86-C2DAA922C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653E-3599-4014-B2A7-A8B25E99ABAF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1E11A2-BC64-45FE-AADB-ADB4BA010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AA998-6BDB-4C62-B0A1-9F9EA8D1D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43AE-7957-4060-AD6E-AF36A44B4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01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4680" y="332656"/>
            <a:ext cx="10369550" cy="1143000"/>
          </a:xfrm>
        </p:spPr>
        <p:txBody>
          <a:bodyPr/>
          <a:lstStyle/>
          <a:p>
            <a:r>
              <a:rPr lang="zh-CN" altLang="en-US" b="1" dirty="0"/>
              <a:t>毕业设计管理系统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2400" dirty="0"/>
              <a:t>毕业设计管理系统登录网址：在学校主页的服务大厅做链接，直接点击进入</a:t>
            </a:r>
            <a:r>
              <a:rPr lang="en-US" altLang="zh-CN" sz="2400" b="1" dirty="0"/>
              <a:t>jsjzi.co.cnki.net</a:t>
            </a:r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教师登录帐号和密码：</a:t>
            </a:r>
            <a:r>
              <a:rPr lang="en-US" altLang="zh-CN" sz="2400" b="1" dirty="0" err="1"/>
              <a:t>jsjz</a:t>
            </a:r>
            <a:r>
              <a:rPr lang="en-US" altLang="zh-CN" sz="2400" b="1" dirty="0"/>
              <a:t>+</a:t>
            </a:r>
            <a:r>
              <a:rPr lang="zh-CN" altLang="zh-CN" sz="2400" b="1" dirty="0"/>
              <a:t>工号</a:t>
            </a:r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学生登录帐号：</a:t>
            </a:r>
            <a:r>
              <a:rPr lang="zh-CN" altLang="zh-CN" sz="2400" b="1" dirty="0"/>
              <a:t>学号</a:t>
            </a:r>
            <a:r>
              <a:rPr lang="zh-CN" altLang="zh-CN" sz="2400" dirty="0"/>
              <a:t>；密码：</a:t>
            </a:r>
            <a:r>
              <a:rPr lang="zh-CN" altLang="zh-CN" sz="2400" b="1" dirty="0"/>
              <a:t>身份证号</a:t>
            </a:r>
            <a:r>
              <a:rPr lang="en-US" altLang="zh-CN" sz="2400" dirty="0"/>
              <a:t> </a:t>
            </a:r>
          </a:p>
          <a:p>
            <a:r>
              <a:rPr lang="zh-CN" altLang="zh-CN" sz="2400" dirty="0"/>
              <a:t>留学生登录密码：</a:t>
            </a:r>
            <a:r>
              <a:rPr lang="en-US" altLang="zh-CN" sz="2400" dirty="0"/>
              <a:t>12345678</a:t>
            </a:r>
            <a:endParaRPr lang="zh-CN" altLang="zh-CN" sz="2400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B0D8EA-C4DA-4469-8CFC-A4B89A2F4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61" b="12444"/>
          <a:stretch/>
        </p:blipFill>
        <p:spPr>
          <a:xfrm>
            <a:off x="1199456" y="4077073"/>
            <a:ext cx="9361040" cy="16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1F2ED55-2C86-4E80-AECA-115EE7EE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0" y="1196752"/>
            <a:ext cx="5580705" cy="48768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32A375-D04B-405E-828B-BF5719BC94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69" y="1052736"/>
            <a:ext cx="572908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3CCE9BB-A437-421B-829E-EEDFE09DE93B}"/>
              </a:ext>
            </a:extLst>
          </p:cNvPr>
          <p:cNvSpPr/>
          <p:nvPr/>
        </p:nvSpPr>
        <p:spPr>
          <a:xfrm>
            <a:off x="911225" y="1268760"/>
            <a:ext cx="5759450" cy="31956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780"/>
              </a:spcAft>
            </a:pPr>
            <a:r>
              <a:rPr lang="zh-CN" altLang="zh-CN" sz="2400" b="1" kern="2200" dirty="0">
                <a:solidFill>
                  <a:srgbClr val="ED7D3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2200" dirty="0">
                <a:solidFill>
                  <a:srgbClr val="ED7D3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kern="2200" dirty="0">
                <a:solidFill>
                  <a:srgbClr val="ED7D3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 学生功能操作指南</a:t>
            </a:r>
          </a:p>
          <a:p>
            <a:pPr algn="just"/>
            <a:r>
              <a:rPr lang="en-US" altLang="zh-CN" sz="2000" b="1" kern="100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 </a:t>
            </a:r>
            <a:r>
              <a:rPr lang="zh-CN" altLang="zh-CN" sz="2000" b="1" kern="100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学生登录</a:t>
            </a:r>
          </a:p>
          <a:p>
            <a:pPr indent="266700" algn="just">
              <a:lnSpc>
                <a:spcPct val="115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步：打开登录页面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步：选择登录方式（账号密码登录或者已绑定微信登录）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步：输入账号密码或者使用微信“扫一扫”功能，登录系统（选“学生”类型）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</a:pPr>
            <a:r>
              <a:rPr lang="zh-CN" altLang="zh-CN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步：若双学位的学生，选择专业进入系统（单专业学生无须选择，直接进入系统）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2A6FA3B-D5F9-45A8-B8E0-9F73E6828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28248" y="4978624"/>
            <a:ext cx="2105928" cy="826641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8F999F-0577-4526-A286-FA17ABDAA2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24192" y="5805264"/>
            <a:ext cx="2880320" cy="74295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1DE83DA7-F22D-4086-92FB-EA8660B2A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20" y="4628457"/>
            <a:ext cx="5759450" cy="173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.2 </a:t>
            </a:r>
            <a:r>
              <a:rPr lang="zh-CN" altLang="en-US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报选题和达成师生双选关系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bmk="_Toc523926168">
                <a:latin typeface="Times New Roman" panose="02020603050405020304" pitchFamily="18" charset="0"/>
                <a:cs typeface="Times New Roman" panose="02020603050405020304" pitchFamily="18" charset="0"/>
              </a:rPr>
              <a:t>学生申报课题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：选择打开“师生双选管理</a:t>
            </a:r>
            <a:r>
              <a:rPr lang="en-US" altLang="zh-CN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学生申报课题”页面或者从首页的“申报课题”进入页面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854DA92-DED3-41AF-A81E-38BB35028AD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16081" y="1772817"/>
            <a:ext cx="4852035" cy="2234565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58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52ED966-6FF3-49AB-BB50-4E517F4B9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44073" y="4064539"/>
            <a:ext cx="2894787" cy="1719857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CF11F0-3742-43B3-88A8-7F429BBDDB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31504" y="4149080"/>
            <a:ext cx="3600400" cy="1623198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E0C0FF-A238-4B6D-BEDC-6D456948C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618591"/>
            <a:ext cx="10657184" cy="192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682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需要教师确认的学生选题方式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*根据学校或者院系的设置，学生选题后需要指导教师进行确认，导师确认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通过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才能达成双选关系</a:t>
            </a:r>
            <a:endParaRPr lang="zh-CN" altLang="en-US" sz="2000" dirty="0"/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师生双选管理</a:t>
            </a:r>
            <a:r>
              <a:rPr lang="en-US" altLang="zh-CN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学生选题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打开页面，或者在学生首页点击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学生选题</a:t>
            </a:r>
            <a:r>
              <a:rPr lang="zh-CN" altLang="en-US" sz="20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sz="20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</a:t>
            </a:r>
            <a:endParaRPr lang="zh-CN" alt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AD47AE-F970-40C1-94FE-B768E5CA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70" y="46124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53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AD47AE-F970-40C1-94FE-B768E5CA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70" y="46124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C6B2A4-075C-4686-8BCD-5D7015B19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02" y="1343978"/>
            <a:ext cx="655272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.3 </a:t>
            </a:r>
            <a:r>
              <a:rPr lang="zh-CN" altLang="en-US" b="1" dirty="0" bmk="_Toc523926171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查看任务书</a:t>
            </a:r>
            <a:endParaRPr lang="zh-CN" altLang="en-US" b="1" dirty="0">
              <a:solidFill>
                <a:srgbClr val="1F4E79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师生双选管理</a:t>
            </a:r>
            <a:r>
              <a:rPr lang="en-US" altLang="zh-CN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查看任务书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打开页面，或者在学生首页点击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查看任务书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413227-10EC-4482-BB56-430091EC3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8208" y="1307713"/>
            <a:ext cx="2448272" cy="1617232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C0FEF8D-E782-4F10-A881-2A094782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3" y="44950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2D7883-D1D7-4E1B-A978-8FB08BAD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41" y="3274757"/>
            <a:ext cx="6174345" cy="140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76176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.4 </a:t>
            </a:r>
            <a:r>
              <a:rPr lang="zh-CN" altLang="en-US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提交开题报告（开题答辩）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过程文档管理</a:t>
            </a:r>
            <a:r>
              <a:rPr lang="en-US" altLang="zh-CN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提交开题报告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打开页面，或者在学生首页点击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开题报告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后的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查看详情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855F19-7507-4B7D-B297-D45A4C204B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33827" y="3200277"/>
            <a:ext cx="2808312" cy="1757725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BD8D429D-43AF-4367-ACCF-9A8EF4B8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9" y="57914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E6326B-1E8D-4985-ABB9-7575625433EF}"/>
              </a:ext>
            </a:extLst>
          </p:cNvPr>
          <p:cNvSpPr/>
          <p:nvPr/>
        </p:nvSpPr>
        <p:spPr>
          <a:xfrm>
            <a:off x="1055440" y="5146048"/>
            <a:ext cx="106925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2.5 </a:t>
            </a:r>
            <a:r>
              <a:rPr lang="zh-CN" altLang="zh-CN" b="1" kern="100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提交其他过程文档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kern="1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目前，系统设置的可选使用的“其他过程文档”包括：中期检查、外文译文、文献综述、指导记录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kern="100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kern="100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达成师生双选关系后，学生即可提交过程文档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AD47AE-F970-40C1-94FE-B768E5CA5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70" y="46124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0FEF8D-E782-4F10-A881-2A094782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13" y="44950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D8D429D-43AF-4367-ACCF-9A8EF4B8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9" y="57914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0021BA4-FB59-43CE-9CCB-72D90568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3" y="1218008"/>
            <a:ext cx="7848872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.6 </a:t>
            </a:r>
            <a:r>
              <a:rPr lang="zh-CN" altLang="en-US" b="1" dirty="0" bmk="_Toc52392618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提交毕业设计（论文）各版本文档</a:t>
            </a:r>
            <a:endParaRPr lang="zh-CN" altLang="en-US" b="1" dirty="0">
              <a:solidFill>
                <a:srgbClr val="1F4E79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过程文档管理</a:t>
            </a:r>
            <a:r>
              <a:rPr lang="en-US" altLang="zh-CN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提交毕业设计（论文）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打开页面，或者在学生首页的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提交毕业设计（论文）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栏的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查看详情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打开页面。</a:t>
            </a:r>
            <a:endParaRPr lang="en-US" altLang="zh-CN" dirty="0">
              <a:solidFill>
                <a:srgbClr val="30303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Times New Roman" panose="02020603050405020304" pitchFamily="18" charset="0"/>
              </a:rPr>
              <a:t>学生对提交的文档进行知网查重，重复率不达标不能参加答辩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4D4ADB0-D5BA-46D6-8F57-1E9CBDE1E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27854" y="1051575"/>
            <a:ext cx="2160240" cy="2267513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EC9DE6A-A33E-496D-809C-3672EC11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3" y="40908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EBA144EB-7471-4810-B3C1-CD9704A6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3278363"/>
            <a:ext cx="734501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.7 </a:t>
            </a:r>
            <a:r>
              <a:rPr lang="zh-CN" altLang="en-US" b="1" dirty="0" bmk="_Toc523926181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参与答辩</a:t>
            </a:r>
            <a:endParaRPr lang="zh-CN" altLang="en-US" b="1" dirty="0">
              <a:solidFill>
                <a:srgbClr val="1F4E79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评审答辩和成绩管理</a:t>
            </a:r>
            <a:r>
              <a:rPr lang="en-US" altLang="zh-CN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查看答辩安排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打开页面查看被安排参与的答辩情况，或者从学生首页进入页面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6BC49BA-557D-493E-9DA8-02B4D6885FB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17555" y="3419261"/>
            <a:ext cx="2313156" cy="1142993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37EB888C-BF92-4E24-8F3D-127B1B2EB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1778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0E57DDE-69CB-4F0A-BFE5-6BD901A8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1" y="4904682"/>
            <a:ext cx="7228815" cy="8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.8 </a:t>
            </a:r>
            <a:r>
              <a:rPr lang="zh-CN" altLang="en-US" b="1" dirty="0" bmk="_Toc523926182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查看成绩</a:t>
            </a:r>
            <a:endParaRPr lang="zh-CN" altLang="en-US" b="1" dirty="0">
              <a:solidFill>
                <a:srgbClr val="1F4E79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★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评审答辩和成绩管理</a:t>
            </a:r>
            <a:r>
              <a:rPr lang="en-US" altLang="zh-CN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查看成绩</a:t>
            </a:r>
            <a:r>
              <a:rPr lang="zh-CN" altLang="en-US" dirty="0">
                <a:solidFill>
                  <a:srgbClr val="3030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srgbClr val="30303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打开页面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6EBF507-E550-4EFA-A475-3F53CECB36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86912" y="4728754"/>
            <a:ext cx="2374445" cy="1602036"/>
          </a:xfrm>
          <a:prstGeom prst="rect">
            <a:avLst/>
          </a:prstGeom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BB7FDAAF-1E25-4BF4-9871-02C77CB2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6002664"/>
            <a:ext cx="171553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 bmk="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.9 </a:t>
            </a:r>
            <a:r>
              <a:rPr lang="zh-CN" altLang="en-US" b="1" dirty="0" bmk="_Toc523926183">
                <a:solidFill>
                  <a:srgbClr val="1F4E79"/>
                </a:solidFill>
                <a:latin typeface="Calibri Light" panose="020F03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导出文档</a:t>
            </a:r>
            <a:endParaRPr lang="zh-CN" altLang="en-US" b="1" dirty="0">
              <a:solidFill>
                <a:srgbClr val="1F4E79"/>
              </a:solidFill>
              <a:latin typeface="Calibri Light" panose="020F03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宽屏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宋体</vt:lpstr>
      <vt:lpstr>Arial</vt:lpstr>
      <vt:lpstr>Calibri</vt:lpstr>
      <vt:lpstr>Calibri Light</vt:lpstr>
      <vt:lpstr>Times New Roman</vt:lpstr>
      <vt:lpstr>Office 主题​​</vt:lpstr>
      <vt:lpstr>毕业设计管理系统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毕业设计管理系统</dc:title>
  <dc:creator>Yutan Li</dc:creator>
  <cp:lastModifiedBy>Yutan Li</cp:lastModifiedBy>
  <cp:revision>1</cp:revision>
  <dcterms:created xsi:type="dcterms:W3CDTF">2024-05-23T09:31:22Z</dcterms:created>
  <dcterms:modified xsi:type="dcterms:W3CDTF">2024-05-23T09:31:28Z</dcterms:modified>
</cp:coreProperties>
</file>